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9CFA6F4-9876-43D6-B3DC-DE31CF506ED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DDB406-7C80-4655-9F14-E1D5F24179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80" y="310343"/>
            <a:ext cx="8676222" cy="1267967"/>
          </a:xfrm>
        </p:spPr>
        <p:txBody>
          <a:bodyPr>
            <a:normAutofit/>
          </a:bodyPr>
          <a:lstStyle/>
          <a:p>
            <a:r>
              <a:rPr lang="es-MX" sz="4000" dirty="0" smtClean="0"/>
              <a:t>Informe  de  actividades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08576" y="3886200"/>
            <a:ext cx="5818658" cy="1905000"/>
          </a:xfrm>
        </p:spPr>
        <p:txBody>
          <a:bodyPr/>
          <a:lstStyle/>
          <a:p>
            <a:pPr algn="r"/>
            <a:r>
              <a:rPr lang="es-MX" dirty="0" smtClean="0"/>
              <a:t>Sindico hacendario</a:t>
            </a:r>
          </a:p>
          <a:p>
            <a:pPr algn="r"/>
            <a:r>
              <a:rPr lang="es-MX" dirty="0" smtClean="0"/>
              <a:t>C. Jorge Luis Velasco Gasca </a:t>
            </a:r>
            <a:endParaRPr lang="en-US" dirty="0" smtClean="0"/>
          </a:p>
          <a:p>
            <a:pPr algn="r"/>
            <a:r>
              <a:rPr lang="es-MX" dirty="0" smtClean="0"/>
              <a:t>Tizayuca, hidalgo a 30 de AGOSTO de 2023.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3433572"/>
            <a:ext cx="2857500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6" y="1005840"/>
            <a:ext cx="2460568" cy="27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00327" y="2243137"/>
            <a:ext cx="2090206" cy="1028700"/>
          </a:xfrm>
        </p:spPr>
        <p:txBody>
          <a:bodyPr>
            <a:noAutofit/>
          </a:bodyPr>
          <a:lstStyle/>
          <a:p>
            <a:r>
              <a:rPr lang="es-MX" sz="3600" dirty="0" smtClean="0"/>
              <a:t>CORTES </a:t>
            </a:r>
            <a:endParaRPr lang="en-US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235986"/>
            <a:ext cx="5943601" cy="2276474"/>
          </a:xfrm>
        </p:spPr>
        <p:txBody>
          <a:bodyPr/>
          <a:lstStyle/>
          <a:p>
            <a:r>
              <a:rPr lang="es-MX" dirty="0" smtClean="0"/>
              <a:t>Revisar y firmar los cortes de caja de la tesorería municipal 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771526" y="1743075"/>
            <a:ext cx="1828800" cy="3057525"/>
          </a:xfrm>
        </p:spPr>
        <p:txBody>
          <a:bodyPr>
            <a:normAutofit/>
          </a:bodyPr>
          <a:lstStyle/>
          <a:p>
            <a:r>
              <a:rPr lang="en-US" sz="9600" dirty="0" smtClean="0"/>
              <a:t>12</a:t>
            </a:r>
            <a:endParaRPr lang="en-US" sz="9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089946" y="3471864"/>
            <a:ext cx="191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MENSUALES  </a:t>
            </a:r>
          </a:p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272088" y="161926"/>
            <a:ext cx="6772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/>
              <a:t>3</a:t>
            </a:r>
            <a:r>
              <a:rPr lang="es-MX" sz="9600" dirty="0" smtClean="0"/>
              <a:t>00 Días</a:t>
            </a:r>
            <a:endParaRPr lang="en-US" sz="9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972554" y="5103406"/>
            <a:ext cx="3071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CAJA GENERAL </a:t>
            </a:r>
          </a:p>
          <a:p>
            <a:r>
              <a:rPr lang="es-MX" sz="1200" dirty="0" smtClean="0"/>
              <a:t>RANCHO DON ANTONIO</a:t>
            </a:r>
          </a:p>
          <a:p>
            <a:r>
              <a:rPr lang="es-MX" sz="1200" dirty="0" smtClean="0"/>
              <a:t>HACIENDAS DE TIZAYUCA</a:t>
            </a:r>
          </a:p>
          <a:p>
            <a:r>
              <a:rPr lang="es-MX" sz="1200" dirty="0" smtClean="0"/>
              <a:t>COMISIÓN DE AGUA</a:t>
            </a:r>
          </a:p>
          <a:p>
            <a:r>
              <a:rPr lang="es-MX" sz="1200" dirty="0" smtClean="0"/>
              <a:t>RASTRO MUNCIPAL </a:t>
            </a:r>
          </a:p>
          <a:p>
            <a:r>
              <a:rPr lang="es-MX" sz="1200" dirty="0" smtClean="0"/>
              <a:t>CAJA MOVIL</a:t>
            </a:r>
          </a:p>
          <a:p>
            <a:endParaRPr lang="en-U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900992" y="2610117"/>
            <a:ext cx="3586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FUENTE DE INGRESO</a:t>
            </a:r>
            <a:endParaRPr lang="en-US" sz="4000" dirty="0"/>
          </a:p>
        </p:txBody>
      </p:sp>
      <p:sp>
        <p:nvSpPr>
          <p:cNvPr id="11" name="Flecha curvada hacia la izquierda 10"/>
          <p:cNvSpPr/>
          <p:nvPr/>
        </p:nvSpPr>
        <p:spPr>
          <a:xfrm>
            <a:off x="10615613" y="3349646"/>
            <a:ext cx="1114425" cy="2041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23053" y="4385012"/>
            <a:ext cx="231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FORMA DE PAGO</a:t>
            </a:r>
            <a:endParaRPr lang="en-US" sz="3600" dirty="0"/>
          </a:p>
        </p:txBody>
      </p:sp>
      <p:sp>
        <p:nvSpPr>
          <p:cNvPr id="14" name="Flecha abajo 13"/>
          <p:cNvSpPr/>
          <p:nvPr/>
        </p:nvSpPr>
        <p:spPr>
          <a:xfrm rot="5400000">
            <a:off x="3660789" y="4759435"/>
            <a:ext cx="685800" cy="687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1700213" y="4385012"/>
            <a:ext cx="18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EFECTIVO</a:t>
            </a:r>
          </a:p>
          <a:p>
            <a:r>
              <a:rPr lang="es-MX" dirty="0" smtClean="0"/>
              <a:t>TARJETA </a:t>
            </a:r>
          </a:p>
          <a:p>
            <a:r>
              <a:rPr lang="es-MX" dirty="0" smtClean="0"/>
              <a:t>CHEQUES</a:t>
            </a:r>
          </a:p>
          <a:p>
            <a:r>
              <a:rPr lang="es-MX" dirty="0" smtClean="0"/>
              <a:t>TRASFERENCIA</a:t>
            </a:r>
            <a:endParaRPr lang="en-US" dirty="0"/>
          </a:p>
        </p:txBody>
      </p:sp>
      <p:sp>
        <p:nvSpPr>
          <p:cNvPr id="18" name="Flecha curvada hacia arriba 17"/>
          <p:cNvSpPr/>
          <p:nvPr/>
        </p:nvSpPr>
        <p:spPr>
          <a:xfrm>
            <a:off x="4347660" y="1528763"/>
            <a:ext cx="2167440" cy="9836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>
            <a:off x="128588" y="1743075"/>
            <a:ext cx="642938" cy="16065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Los estados financieros: la cuenta de pérdidas y ganancias • MBA • IM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22" y="2610117"/>
            <a:ext cx="3290363" cy="18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9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REVISIÓN  Y FIRMA </a:t>
            </a:r>
            <a:br>
              <a:rPr lang="es-MX" dirty="0" smtClean="0"/>
            </a:br>
            <a:r>
              <a:rPr lang="es-MX" dirty="0" smtClean="0"/>
              <a:t>DE ESTADOS FINANCIEROS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6763" y="823692"/>
            <a:ext cx="3146425" cy="20959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5014912"/>
            <a:ext cx="2867025" cy="1600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00338" y="2671763"/>
            <a:ext cx="501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INFORME DE CUMPLIMIENTO DE LA ENTREGA DE LOS INFORMES TRIMESTRALES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15250" y="5232021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PRIMER TRIMESTRE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7423308" y="3520815"/>
            <a:ext cx="29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TERCER  TRIMESTRE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29038" y="391477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/>
              <a:t>EJERCICIO FISCAL 2022</a:t>
            </a:r>
            <a:endParaRPr lang="en-US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8814891" y="4261507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CUARTO TRIMESTRE</a:t>
            </a: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4781056" y="5304395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/>
              <a:t>EJERCICIO FISCAL </a:t>
            </a:r>
            <a:r>
              <a:rPr lang="es-MX" b="1" u="sng" dirty="0" smtClean="0"/>
              <a:t>2023</a:t>
            </a:r>
            <a:endParaRPr lang="en-US" b="1" u="sng" dirty="0"/>
          </a:p>
        </p:txBody>
      </p:sp>
      <p:sp>
        <p:nvSpPr>
          <p:cNvPr id="14" name="Rectángulo 13"/>
          <p:cNvSpPr/>
          <p:nvPr/>
        </p:nvSpPr>
        <p:spPr>
          <a:xfrm>
            <a:off x="6494403" y="6172759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CUARTO </a:t>
            </a:r>
            <a:r>
              <a:rPr lang="es-MX" dirty="0"/>
              <a:t>TRIMESTRE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411" y="428625"/>
            <a:ext cx="5745164" cy="2543175"/>
          </a:xfrm>
        </p:spPr>
        <p:txBody>
          <a:bodyPr>
            <a:normAutofit/>
          </a:bodyPr>
          <a:lstStyle/>
          <a:p>
            <a:r>
              <a:rPr lang="es-MX" dirty="0" smtClean="0"/>
              <a:t>INTERVENIR  EN LA ACTUALIZACIÓN Y FORMULACIÓN DEL INVENTATIO GENERAL DE BIENES MUEBLES E INMUEBLES PROPIEDAD DEL MUNICIPIO.</a:t>
            </a:r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5239" y="428625"/>
            <a:ext cx="3557586" cy="2986088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420162" y="2971800"/>
            <a:ext cx="2073277" cy="1828800"/>
          </a:xfrm>
        </p:spPr>
        <p:txBody>
          <a:bodyPr>
            <a:normAutofit fontScale="92500"/>
          </a:bodyPr>
          <a:lstStyle/>
          <a:p>
            <a:r>
              <a:rPr lang="en-US" sz="9600" dirty="0" smtClean="0"/>
              <a:t>112</a:t>
            </a:r>
            <a:endParaRPr lang="en-US" sz="9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450444" y="3776073"/>
            <a:ext cx="26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UNIDADES ADMINISTRATIVAS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53201" y="2756237"/>
            <a:ext cx="150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DE</a:t>
            </a:r>
            <a:endParaRPr lang="en-US" sz="6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604" y="5541139"/>
            <a:ext cx="3450635" cy="4023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4418231"/>
            <a:ext cx="2816596" cy="25605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027" y="6096927"/>
            <a:ext cx="4060288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REVISIÓN DE CUENTA PUBLICA 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307826" y="2435274"/>
            <a:ext cx="141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12</a:t>
            </a:r>
            <a:endParaRPr lang="en-US" sz="7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43175" y="2743200"/>
            <a:ext cx="17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MESES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29300" y="212883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smtClean="0"/>
              <a:t>INGRESOS</a:t>
            </a:r>
            <a:endParaRPr lang="en-US" sz="4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657725" y="3386138"/>
            <a:ext cx="324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smtClean="0"/>
              <a:t>EGRESOS</a:t>
            </a:r>
            <a:endParaRPr lang="en-US" sz="4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5019675"/>
            <a:ext cx="2495550" cy="183832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85788" y="4614863"/>
            <a:ext cx="62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TANTO DE RECURSOS PROPIOS Y FONDOS FEDERALES </a:t>
            </a:r>
            <a:endParaRPr lang="en-US" dirty="0"/>
          </a:p>
        </p:txBody>
      </p:sp>
      <p:sp>
        <p:nvSpPr>
          <p:cNvPr id="15" name="Abrir llave 14"/>
          <p:cNvSpPr/>
          <p:nvPr/>
        </p:nvSpPr>
        <p:spPr>
          <a:xfrm>
            <a:off x="4114800" y="1943100"/>
            <a:ext cx="542925" cy="21509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973512" cy="1905000"/>
          </a:xfrm>
        </p:spPr>
        <p:txBody>
          <a:bodyPr/>
          <a:lstStyle/>
          <a:p>
            <a:r>
              <a:rPr lang="es-MX" dirty="0" smtClean="0"/>
              <a:t>ACCIONES CIUDADANAS 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492875" y="1443038"/>
            <a:ext cx="4202112" cy="12049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28714" y="3429000"/>
            <a:ext cx="2328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298</a:t>
            </a:r>
            <a:endParaRPr lang="en-US" sz="9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57576" y="4213830"/>
            <a:ext cx="352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APOYOS ECONOMICOS CON RECURSO PROPIOS  A LA CIUDANANIA.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143875" y="4998660"/>
            <a:ext cx="3328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1OO</a:t>
            </a:r>
            <a:endParaRPr lang="en-US" sz="9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00599" y="6015038"/>
            <a:ext cx="350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DESPENSAS OTORGADAS 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8588" y="5329238"/>
            <a:ext cx="1785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50</a:t>
            </a:r>
            <a:endParaRPr lang="en-US" sz="9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28774" y="6384370"/>
            <a:ext cx="154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JUGETES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128170" y="1977004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56</a:t>
            </a:r>
            <a:endParaRPr lang="en-US" sz="9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00575" y="3028950"/>
            <a:ext cx="27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GESTIONES MEDICAS 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514975" y="1228725"/>
            <a:ext cx="1843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529</a:t>
            </a:r>
            <a:endParaRPr lang="en-US" sz="6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922029" y="1459557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GESTIONES REALIZADAS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9949"/>
          <a:stretch/>
        </p:blipFill>
        <p:spPr>
          <a:xfrm>
            <a:off x="7290263" y="2360710"/>
            <a:ext cx="4098174" cy="26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3" y="3970266"/>
            <a:ext cx="6157494" cy="4938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03228" y="2271713"/>
            <a:ext cx="1902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12</a:t>
            </a:r>
            <a:endParaRPr lang="en-US" sz="9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36" y="2562724"/>
            <a:ext cx="1749704" cy="4938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75" y="2099956"/>
            <a:ext cx="554784" cy="13290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771" y="2895554"/>
            <a:ext cx="3060457" cy="106689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871495" y="1844101"/>
            <a:ext cx="324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smtClean="0"/>
              <a:t>EGRESOS</a:t>
            </a:r>
            <a:endParaRPr lang="en-US" sz="40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42" y="583742"/>
            <a:ext cx="5944115" cy="475529"/>
          </a:xfrm>
          <a:prstGeom prst="rect">
            <a:avLst/>
          </a:prstGeom>
        </p:spPr>
      </p:pic>
      <p:pic>
        <p:nvPicPr>
          <p:cNvPr id="2050" name="Picture 2" descr="iNGRESos y egresos on emaz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43" y="106741"/>
            <a:ext cx="3117388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7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36" y="1510640"/>
            <a:ext cx="7456054" cy="5791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9325" y="3775857"/>
            <a:ext cx="26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Revision </a:t>
            </a:r>
            <a:r>
              <a:rPr lang="en-US" dirty="0" err="1" smtClean="0"/>
              <a:t>diaria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18" y="2526114"/>
            <a:ext cx="5462489" cy="10668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528" y="3210980"/>
            <a:ext cx="1133954" cy="20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511" y="5096202"/>
            <a:ext cx="2060627" cy="12375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067" y="4821858"/>
            <a:ext cx="2639797" cy="15119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553" y="5188770"/>
            <a:ext cx="713294" cy="7376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3469" y="4993625"/>
            <a:ext cx="1883827" cy="13168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7701" y="3403183"/>
            <a:ext cx="1749704" cy="4389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97701" y="4015409"/>
            <a:ext cx="26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caja</a:t>
            </a:r>
            <a:endParaRPr lang="en-US" dirty="0"/>
          </a:p>
        </p:txBody>
      </p:sp>
      <p:pic>
        <p:nvPicPr>
          <p:cNvPr id="1026" name="Picture 2" descr="Resultado de imagen de CORTES DE CAJ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60016"/>
            <a:ext cx="2384538" cy="24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Comisiones  </a:t>
            </a:r>
            <a:br>
              <a:rPr lang="es-MX" dirty="0" smtClean="0"/>
            </a:br>
            <a:r>
              <a:rPr lang="es-MX" dirty="0" smtClean="0"/>
              <a:t>de las que soy parte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s-MX" dirty="0" smtClean="0"/>
              <a:t>Presidente de la comisión de hacienda municipal </a:t>
            </a:r>
          </a:p>
          <a:p>
            <a:pPr marL="0" indent="0" algn="r">
              <a:buNone/>
            </a:pP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Fundamento legal</a:t>
            </a:r>
          </a:p>
          <a:p>
            <a:r>
              <a:rPr lang="es-MX" dirty="0" smtClean="0"/>
              <a:t>Capitulo noveno. De las comisiones </a:t>
            </a:r>
          </a:p>
          <a:p>
            <a:r>
              <a:rPr lang="es-MX" dirty="0" smtClean="0"/>
              <a:t>Articulo 70, 70 fracción  i, ii, 71 fracción i, inciso A)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85" y="438495"/>
            <a:ext cx="2053244" cy="26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0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ES LA OBLIGACION DE LA COMISION ESTUDIAR, EXAMINAR Y ELABORAR PROYECTOS PARA SOLUCIONAR LOS PROPLEMAS MUNICIPALES; ASÍ COMO VIGILAR  QUE SE EJECUTEN SUS DISPOSICIONES Y ACUERDOS.</a:t>
            </a: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1024128" y="3450336"/>
            <a:ext cx="4376928" cy="13248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EMITIMOS RESOLUTIVOS, AVALADOS CON FIRMA AUTÓGRAFA POR LA MAYORIA DE LOS INTEGRANTES DE LA COMISIÓN  PARA SER PRESENTADOS ANTE EL AYUNTAMIENTO.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6717791" y="4775200"/>
            <a:ext cx="4329619" cy="101600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LA COMISIÓNES PUEDEN SER PERMANENTES O ESPECIALES , Y ACTUARAN Y DICTAMINARÁN EN FORMA INDIVIDUAL Y CONJUNTA.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601198" cy="2535935"/>
          </a:xfrm>
        </p:spPr>
        <p:txBody>
          <a:bodyPr/>
          <a:lstStyle/>
          <a:p>
            <a:r>
              <a:rPr lang="es-MX" dirty="0" smtClean="0"/>
              <a:t>ACCIONES REALIZADAS EN ATRIBUCION  DE LAS FUNCIONES DE LOS INTEGRANTES DE LA COMISIÓN. </a:t>
            </a: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5266943" y="2389632"/>
            <a:ext cx="5018471" cy="381000"/>
          </a:xfrm>
        </p:spPr>
        <p:txBody>
          <a:bodyPr>
            <a:normAutofit fontScale="55000" lnSpcReduction="20000"/>
          </a:bodyPr>
          <a:lstStyle/>
          <a:p>
            <a:r>
              <a:rPr lang="es-MX" dirty="0" smtClean="0"/>
              <a:t>ARTICULO 83 DEL REGLAMENTO INTERIOR DEL H. AYUNTAMIENTO CONSTITUCIONAL DE TIZAYUCA, HIDALGO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400300" y="4052382"/>
            <a:ext cx="9075736" cy="23317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romanUcPeriod"/>
            </a:pPr>
            <a:r>
              <a:rPr lang="es-MX" dirty="0" smtClean="0"/>
              <a:t>CITACIONES  A COMPARECER A DISTINTOS  FUNCIONARIOS PARA ESTABLECER MESAS DE TRABAJO CON LA COMISIÓN O COMISIONES, DEPENDIENDO DEL ASUNTO A TRATAR, ASÍ COMO DAR  SEGIMIENTO  A LAS MINUTAS DE TRABAJO Y CABAL CUMPLIMIENTO A LOS ACUERDOS ESTABLECIDOS.</a:t>
            </a:r>
          </a:p>
          <a:p>
            <a:pPr marL="514350" indent="-514350">
              <a:buAutoNum type="romanUcPeriod"/>
            </a:pPr>
            <a:r>
              <a:rPr lang="es-MX" dirty="0" smtClean="0"/>
              <a:t>REVISAR LOS PLANES DE TRABAJO  DE LAS DIFERENTES ÁREAS.</a:t>
            </a:r>
          </a:p>
          <a:p>
            <a:pPr marL="0" indent="0"/>
            <a:endParaRPr lang="es-MX" dirty="0" smtClean="0"/>
          </a:p>
          <a:p>
            <a:pPr marL="0" indent="0"/>
            <a:r>
              <a:rPr lang="es-MX" dirty="0" smtClean="0"/>
              <a:t>III. 	REVISAR LOS INFORMES QUE PRESENTEN LOS FUNCIONARIOS RESPECTO DEL 	CUMPLIMIENTO  DE SU PLAN DE TRABAJO Y DAR LA OPINIÓN CORRESPONDIENTE.</a:t>
            </a:r>
          </a:p>
          <a:p>
            <a:pPr marL="514350" indent="-514350">
              <a:buAutoNum type="romanUcPeriod"/>
            </a:pPr>
            <a:endParaRPr lang="es-MX" dirty="0"/>
          </a:p>
          <a:p>
            <a:pPr marL="514350" indent="-514350">
              <a:buAutoNum type="romanUcPeriod"/>
            </a:pPr>
            <a:endParaRPr lang="es-MX" dirty="0" smtClean="0"/>
          </a:p>
          <a:p>
            <a:pPr marL="514350" indent="-514350">
              <a:buAutoNum type="romanUcPeriod"/>
            </a:pPr>
            <a:endParaRPr lang="es-MX" dirty="0" smtClean="0"/>
          </a:p>
          <a:p>
            <a:pPr marL="514350" indent="-514350">
              <a:buAutoNum type="romanUcPeriod"/>
            </a:pPr>
            <a:endParaRPr lang="en-US" dirty="0"/>
          </a:p>
        </p:txBody>
      </p:sp>
      <p:sp>
        <p:nvSpPr>
          <p:cNvPr id="3" name="Abrir llave 2"/>
          <p:cNvSpPr/>
          <p:nvPr/>
        </p:nvSpPr>
        <p:spPr>
          <a:xfrm>
            <a:off x="1885950" y="3145536"/>
            <a:ext cx="85725" cy="22122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305081" y="3648582"/>
            <a:ext cx="15504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600" dirty="0"/>
              <a:t>54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903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6" y="138114"/>
            <a:ext cx="9296398" cy="2743199"/>
          </a:xfrm>
        </p:spPr>
        <p:txBody>
          <a:bodyPr>
            <a:normAutofit/>
          </a:bodyPr>
          <a:lstStyle/>
          <a:p>
            <a:r>
              <a:rPr lang="es-MX" dirty="0" smtClean="0"/>
              <a:t>Funciones como presidente de la comisión hacendaria.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625602" y="2381250"/>
            <a:ext cx="8839202" cy="38100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Articulo 85. del reglamento interior del ayuntamiento constitucional  de Tizayuca, hidalgo.</a:t>
            </a:r>
          </a:p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 smtClean="0"/>
              <a:t>i.           presidir las sesiones  de comisión </a:t>
            </a:r>
          </a:p>
          <a:p>
            <a:r>
              <a:rPr lang="es-MX" dirty="0" smtClean="0"/>
              <a:t>ii. 		convocar a los miembros de la comisión para celebrar sesiones , en los términos  del articulo 107 de este ordenamiento;</a:t>
            </a:r>
          </a:p>
          <a:p>
            <a:pPr marL="514350" indent="-514350">
              <a:buAutoNum type="romanLcPeriod" startAt="3"/>
            </a:pPr>
            <a:r>
              <a:rPr lang="es-MX" dirty="0" smtClean="0"/>
              <a:t>Determinar el orden en que deberán ser atendidos  los asuntos en comisiones, mediante la autorización del orden del orden del </a:t>
            </a:r>
            <a:r>
              <a:rPr lang="es-MX" dirty="0" err="1" smtClean="0"/>
              <a:t>dia</a:t>
            </a:r>
            <a:r>
              <a:rPr lang="es-MX" dirty="0" smtClean="0"/>
              <a:t>;</a:t>
            </a:r>
          </a:p>
          <a:p>
            <a:pPr marL="514350" indent="-514350">
              <a:buAutoNum type="romanLcPeriod" startAt="3"/>
            </a:pPr>
            <a:r>
              <a:rPr lang="es-MX" dirty="0" smtClean="0"/>
              <a:t>Emitir voto de calidad en caso de empate ;</a:t>
            </a:r>
          </a:p>
          <a:p>
            <a:pPr marL="514350" indent="-514350">
              <a:buAutoNum type="romanLcPeriod" startAt="3"/>
            </a:pPr>
            <a:r>
              <a:rPr lang="es-MX" dirty="0" smtClean="0"/>
              <a:t>En general, aquellas que resulten necesarias para garantizar el debido funcionamiento de la comisión 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7300913" y="3200400"/>
            <a:ext cx="278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PRESIDIDO  </a:t>
            </a:r>
            <a:r>
              <a:rPr lang="es-MX" dirty="0" smtClean="0"/>
              <a:t>VEINTIUN  SESIONES DE LA COMISIÓN 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514975" y="2981920"/>
            <a:ext cx="160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21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67" y="0"/>
            <a:ext cx="2582333" cy="21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Atribuciones de los integrantes de la comisión de hacienda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674810" y="2670048"/>
            <a:ext cx="8839202" cy="381000"/>
          </a:xfrm>
        </p:spPr>
        <p:txBody>
          <a:bodyPr>
            <a:normAutofit fontScale="32500" lnSpcReduction="20000"/>
          </a:bodyPr>
          <a:lstStyle/>
          <a:p>
            <a:r>
              <a:rPr lang="es-MX" dirty="0" smtClean="0"/>
              <a:t>Articulo 89.  del reglamento interior del h. ayuntamiento constitución de Tizayuca, hidalgo.</a:t>
            </a:r>
          </a:p>
          <a:p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814513" y="3051049"/>
            <a:ext cx="6972300" cy="342595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i.- dictaminar respecto de los proyectos de iniciativa de ley de ingresos a que se refiere el segundo párrafo del artículo 12 de este reglamento.</a:t>
            </a:r>
          </a:p>
          <a:p>
            <a:endParaRPr lang="es-MX" dirty="0" smtClean="0"/>
          </a:p>
          <a:p>
            <a:r>
              <a:rPr lang="es-MX" dirty="0" smtClean="0"/>
              <a:t>ii.- dictaminar respecto de los  proyectos de  presupuesto de egresos a que se refiere el articulo 11 de este reglamento .</a:t>
            </a:r>
          </a:p>
          <a:p>
            <a:endParaRPr lang="es-MX" dirty="0" smtClean="0"/>
          </a:p>
          <a:p>
            <a:r>
              <a:rPr lang="es-MX" dirty="0" smtClean="0"/>
              <a:t>iii. Revisar mensualmente los informes de la tesorería municipal respecto del estado y origen y aplicación de los recursos;</a:t>
            </a:r>
          </a:p>
          <a:p>
            <a:r>
              <a:rPr lang="es-MX" dirty="0" smtClean="0"/>
              <a:t>v. Dictaminar respecto de los proyectos de reglamentos y disposiciones normativas de observancia general relacionadas  con la organización y  distribución de competencias de la administración  pública central, descentralizada , desconcentrada y para municipal .</a:t>
            </a:r>
          </a:p>
          <a:p>
            <a:r>
              <a:rPr lang="es-MX" dirty="0" smtClean="0"/>
              <a:t>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8536780" y="2904958"/>
            <a:ext cx="242888" cy="10018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8880797" y="2521993"/>
            <a:ext cx="700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/>
              <a:t>2</a:t>
            </a:r>
            <a:endParaRPr lang="en-US" sz="9600" dirty="0"/>
          </a:p>
        </p:txBody>
      </p:sp>
      <p:sp>
        <p:nvSpPr>
          <p:cNvPr id="7" name="Abrir llave 6"/>
          <p:cNvSpPr/>
          <p:nvPr/>
        </p:nvSpPr>
        <p:spPr>
          <a:xfrm>
            <a:off x="1674810" y="3587710"/>
            <a:ext cx="45719" cy="7699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683413" y="3245078"/>
            <a:ext cx="846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/>
              <a:t>3</a:t>
            </a:r>
            <a:endParaRPr lang="en-US" sz="8000" dirty="0"/>
          </a:p>
        </p:txBody>
      </p:sp>
      <p:cxnSp>
        <p:nvCxnSpPr>
          <p:cNvPr id="11" name="Conector angular 10"/>
          <p:cNvCxnSpPr/>
          <p:nvPr/>
        </p:nvCxnSpPr>
        <p:spPr>
          <a:xfrm>
            <a:off x="8536780" y="4911149"/>
            <a:ext cx="1678783" cy="4609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215563" y="4618761"/>
            <a:ext cx="1976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/>
              <a:t>24</a:t>
            </a:r>
            <a:endParaRPr lang="en-US" sz="8000" dirty="0"/>
          </a:p>
        </p:txBody>
      </p:sp>
      <p:sp>
        <p:nvSpPr>
          <p:cNvPr id="13" name="Flecha curvada hacia la derecha 12"/>
          <p:cNvSpPr/>
          <p:nvPr/>
        </p:nvSpPr>
        <p:spPr>
          <a:xfrm>
            <a:off x="89698" y="5199517"/>
            <a:ext cx="1630831" cy="1577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14513" y="6130706"/>
            <a:ext cx="120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/>
              <a:t>5</a:t>
            </a:r>
            <a:endParaRPr lang="en-US" sz="5400" dirty="0"/>
          </a:p>
        </p:txBody>
      </p:sp>
      <p:pic>
        <p:nvPicPr>
          <p:cNvPr id="4098" name="Picture 2" descr="Revisión De La Información Financiera Imagen de archivo - Imagen: 126868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3"/>
          <a:stretch/>
        </p:blipFill>
        <p:spPr bwMode="auto">
          <a:xfrm>
            <a:off x="9796406" y="0"/>
            <a:ext cx="2395594" cy="46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3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Trabajos realizados por la comisión de hacienda; </a:t>
            </a:r>
            <a:r>
              <a:rPr lang="es-MX" dirty="0" err="1" smtClean="0"/>
              <a:t>tizayuca</a:t>
            </a:r>
            <a:r>
              <a:rPr lang="es-MX" dirty="0" smtClean="0"/>
              <a:t>, hidalgo.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idx="1"/>
          </p:nvPr>
        </p:nvSpPr>
        <p:spPr>
          <a:xfrm>
            <a:off x="1141413" y="2690701"/>
            <a:ext cx="9905998" cy="1106979"/>
          </a:xfrm>
        </p:spPr>
        <p:txBody>
          <a:bodyPr>
            <a:noAutofit/>
          </a:bodyPr>
          <a:lstStyle/>
          <a:p>
            <a:endParaRPr lang="es-MX" sz="1100" dirty="0" smtClean="0"/>
          </a:p>
          <a:p>
            <a:endParaRPr lang="es-MX" sz="1100" dirty="0"/>
          </a:p>
          <a:p>
            <a:endParaRPr lang="es-MX" sz="11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1080654" y="2271713"/>
            <a:ext cx="70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7</a:t>
            </a:r>
            <a:endParaRPr lang="en-US" sz="6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847994" y="2514600"/>
            <a:ext cx="2801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SESIONES ORDINARIAS</a:t>
            </a:r>
            <a:endParaRPr lang="es-MX" sz="2800" dirty="0"/>
          </a:p>
        </p:txBody>
      </p:sp>
      <p:sp>
        <p:nvSpPr>
          <p:cNvPr id="15" name="CuadroTexto 14"/>
          <p:cNvSpPr txBox="1"/>
          <p:nvPr/>
        </p:nvSpPr>
        <p:spPr>
          <a:xfrm rot="184954">
            <a:off x="3008706" y="4208806"/>
            <a:ext cx="735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7</a:t>
            </a:r>
            <a:endParaRPr lang="en-US" sz="6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906983" y="4347305"/>
            <a:ext cx="256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MESAS DE TRABAJO</a:t>
            </a:r>
            <a:endParaRPr lang="es-MX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094413" y="2618509"/>
            <a:ext cx="971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smtClean="0"/>
              <a:t>2</a:t>
            </a:r>
            <a:endParaRPr lang="es-MX" sz="5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207134" y="2751513"/>
            <a:ext cx="275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DICTAMENES EMITIDOS</a:t>
            </a:r>
            <a:endParaRPr lang="es-MX" sz="32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27" y="3834382"/>
            <a:ext cx="5142529" cy="2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7555" y="609600"/>
            <a:ext cx="6969976" cy="1905000"/>
          </a:xfrm>
        </p:spPr>
        <p:txBody>
          <a:bodyPr/>
          <a:lstStyle/>
          <a:p>
            <a:r>
              <a:rPr lang="es-MX" dirty="0" smtClean="0"/>
              <a:t>       SESIONES  ORDINARIAS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0839" y="2633749"/>
            <a:ext cx="4669183" cy="201306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SESIONES EXTRAORDINARIAS</a:t>
            </a:r>
            <a:endParaRPr lang="es-MX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461462" y="3217025"/>
            <a:ext cx="134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14</a:t>
            </a:r>
            <a:endParaRPr lang="es-MX" sz="6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859579" y="1377434"/>
            <a:ext cx="137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22</a:t>
            </a:r>
            <a:endParaRPr lang="es-MX" sz="6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393097"/>
            <a:ext cx="4509407" cy="348152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76945" y="448887"/>
            <a:ext cx="819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SESIONES  DE  AYUNTAMIENTO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07079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Capítulo séptimo . Síndicos</a:t>
            </a:r>
            <a:br>
              <a:rPr lang="es-MX" dirty="0" smtClean="0"/>
            </a:br>
            <a:r>
              <a:rPr lang="es-MX" dirty="0" smtClean="0"/>
              <a:t>artículo 67 .</a:t>
            </a:r>
            <a:br>
              <a:rPr lang="es-MX" dirty="0" smtClean="0"/>
            </a:br>
            <a:r>
              <a:rPr lang="es-MX" dirty="0" smtClean="0"/>
              <a:t>Facultades y obligaciones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637" y="2971799"/>
            <a:ext cx="60293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3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902</TotalTime>
  <Words>551</Words>
  <Application>Microsoft Office PowerPoint</Application>
  <PresentationFormat>Panorámica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Malla</vt:lpstr>
      <vt:lpstr>Informe  de  actividades</vt:lpstr>
      <vt:lpstr>Comisiones   de las que soy parte</vt:lpstr>
      <vt:lpstr>ES LA OBLIGACION DE LA COMISION ESTUDIAR, EXAMINAR Y ELABORAR PROYECTOS PARA SOLUCIONAR LOS PROPLEMAS MUNICIPALES; ASÍ COMO VIGILAR  QUE SE EJECUTEN SUS DISPOSICIONES Y ACUERDOS.</vt:lpstr>
      <vt:lpstr>ACCIONES REALIZADAS EN ATRIBUCION  DE LAS FUNCIONES DE LOS INTEGRANTES DE LA COMISIÓN. </vt:lpstr>
      <vt:lpstr>Funciones como presidente de la comisión hacendaria.</vt:lpstr>
      <vt:lpstr>Atribuciones de los integrantes de la comisión de hacienda</vt:lpstr>
      <vt:lpstr>Trabajos realizados por la comisión de hacienda; tizayuca, hidalgo.</vt:lpstr>
      <vt:lpstr>       SESIONES  ORDINARIAS</vt:lpstr>
      <vt:lpstr>Capítulo séptimo . Síndicos artículo 67 . Facultades y obligaciones </vt:lpstr>
      <vt:lpstr>CORTES </vt:lpstr>
      <vt:lpstr>REVISIÓN  Y FIRMA  DE ESTADOS FINANCIEROS </vt:lpstr>
      <vt:lpstr>INTERVENIR  EN LA ACTUALIZACIÓN Y FORMULACIÓN DEL INVENTATIO GENERAL DE BIENES MUEBLES E INMUEBLES PROPIEDAD DEL MUNICIPIO.</vt:lpstr>
      <vt:lpstr>REVISIÓN DE CUENTA PUBLICA  </vt:lpstr>
      <vt:lpstr>ACCIONES CIUDADANAS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 de  actividades</dc:title>
  <dc:creator>Carol</dc:creator>
  <cp:lastModifiedBy>i3-20</cp:lastModifiedBy>
  <cp:revision>78</cp:revision>
  <cp:lastPrinted>2023-08-31T22:44:46Z</cp:lastPrinted>
  <dcterms:created xsi:type="dcterms:W3CDTF">2022-02-26T01:05:35Z</dcterms:created>
  <dcterms:modified xsi:type="dcterms:W3CDTF">2023-08-31T22:50:41Z</dcterms:modified>
</cp:coreProperties>
</file>